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68" r:id="rId6"/>
    <p:sldId id="272" r:id="rId7"/>
    <p:sldId id="270" r:id="rId8"/>
    <p:sldId id="258" r:id="rId9"/>
    <p:sldId id="271" r:id="rId10"/>
    <p:sldId id="266" r:id="rId11"/>
    <p:sldId id="273" r:id="rId12"/>
    <p:sldId id="275" r:id="rId13"/>
    <p:sldId id="276" r:id="rId14"/>
    <p:sldId id="274" r:id="rId15"/>
    <p:sldId id="279" r:id="rId16"/>
    <p:sldId id="280" r:id="rId17"/>
    <p:sldId id="281" r:id="rId18"/>
    <p:sldId id="262" r:id="rId19"/>
    <p:sldId id="278" r:id="rId20"/>
    <p:sldId id="261" r:id="rId21"/>
    <p:sldId id="264" r:id="rId22"/>
    <p:sldId id="263" r:id="rId23"/>
    <p:sldId id="277" r:id="rId24"/>
    <p:sldId id="260" r:id="rId25"/>
    <p:sldId id="282" r:id="rId26"/>
    <p:sldId id="265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BE8C99-DC3A-40B5-A4C1-10BCAD048805}" type="datetimeFigureOut">
              <a:rPr lang="en-US" smtClean="0"/>
              <a:pPr/>
              <a:t>2/25/2015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D0F861-562D-4967-AC45-C01D44E4D75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FdGtFPG9Y" TargetMode="External"/><Relationship Id="rId2" Type="http://schemas.openxmlformats.org/officeDocument/2006/relationships/hyperlink" Target="https://www.youtube.com/watch?v=NUfySeKCKe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1hUTyKvgmQ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-t7bRI46w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nWLCW_yWDK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JudpWJMf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16764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 prekršajnih sudova u Srbiji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 smtClean="0"/>
          </a:p>
          <a:p>
            <a:pPr algn="ctr">
              <a:buFontTx/>
              <a:buChar char="-"/>
            </a:pPr>
            <a:r>
              <a:rPr lang="sr-Latn-RS" dirty="0" smtClean="0"/>
              <a:t>saveti i preporuke za bolju komunikaciju –</a:t>
            </a:r>
          </a:p>
          <a:p>
            <a:pPr algn="ctr"/>
            <a:r>
              <a:rPr lang="sr-Latn-RS" dirty="0" smtClean="0">
                <a:solidFill>
                  <a:srgbClr val="FFC000"/>
                </a:solidFill>
              </a:rPr>
              <a:t>modul 1 – PR i pravosuđe 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6" name="Picture 5" descr="grb sud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409700" cy="13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63246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Srđan Staletović - Novi Sad, 26. i 27. februar 2015.</a:t>
            </a:r>
            <a:endParaRPr lang="en-GB" sz="1600" dirty="0"/>
          </a:p>
        </p:txBody>
      </p:sp>
      <p:pic>
        <p:nvPicPr>
          <p:cNvPr id="10" name="Picture 9" descr="Alterfac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5029200"/>
            <a:ext cx="1139301" cy="914400"/>
          </a:xfrm>
          <a:prstGeom prst="rect">
            <a:avLst/>
          </a:prstGeom>
        </p:spPr>
      </p:pic>
      <p:pic>
        <p:nvPicPr>
          <p:cNvPr id="11" name="Picture 10" descr="USAID_logoSR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3018014" cy="117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 smtClean="0"/>
              <a:t>Poruke – šta i kako reći?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 smtClean="0"/>
              <a:t>Informacija – činjenice – </a:t>
            </a:r>
            <a:r>
              <a:rPr lang="sr-Latn-RS" dirty="0" smtClean="0">
                <a:solidFill>
                  <a:srgbClr val="FF0000"/>
                </a:solidFill>
              </a:rPr>
              <a:t>primer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sr-Latn-RS" dirty="0" smtClean="0"/>
              <a:t>Tumačite ono o čemu govorite i više ćete reći</a:t>
            </a:r>
            <a:endParaRPr lang="en-US" dirty="0" smtClean="0"/>
          </a:p>
          <a:p>
            <a:r>
              <a:rPr lang="sr-Latn-RS" dirty="0" smtClean="0"/>
              <a:t>Kad god je moguće, navedite neko poređenje pa onda dovršite svoju izjavu</a:t>
            </a:r>
          </a:p>
          <a:p>
            <a:r>
              <a:rPr lang="sr-Latn-RS" dirty="0" smtClean="0"/>
              <a:t>Vodite računa </a:t>
            </a:r>
            <a:r>
              <a:rPr lang="sr-Latn-RS" dirty="0" smtClean="0">
                <a:solidFill>
                  <a:srgbClr val="FF0000"/>
                </a:solidFill>
              </a:rPr>
              <a:t>o jeziku</a:t>
            </a:r>
            <a:r>
              <a:rPr lang="sr-Latn-RS" dirty="0" smtClean="0"/>
              <a:t> – čita/gleda/sluša vas različita publika, različitih godina i obrazovanja – važno je da vas razumeju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400" b="1" dirty="0" smtClean="0"/>
              <a:t>Pre nego napravite poruku razmislite: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 je taj kome se obraćate i koliko/šta znate o njemu</a:t>
            </a:r>
          </a:p>
          <a:p>
            <a:r>
              <a:rPr lang="sr-Latn-RS" dirty="0" smtClean="0"/>
              <a:t>Šta tačno želite da kažete i kako ćete znati jeste li to rekli</a:t>
            </a:r>
          </a:p>
          <a:p>
            <a:r>
              <a:rPr lang="sr-Latn-RS" dirty="0" smtClean="0"/>
              <a:t>Uoči davanja važne izjave, slobodno napišite nekoliko teza (podsetnik)</a:t>
            </a:r>
          </a:p>
          <a:p>
            <a:r>
              <a:rPr lang="sr-Latn-RS" dirty="0" smtClean="0"/>
              <a:t>Možete da pošaljete najviše dve poruke – sve ostalo utiče na slabije razumevanje</a:t>
            </a:r>
          </a:p>
          <a:p>
            <a:r>
              <a:rPr lang="sr-Latn-RS" dirty="0" smtClean="0"/>
              <a:t>Sukob sa zakonom već je dovoljno ozbiljna stvar – ne pojačavajte taj utisak mrgodnim licem i sudijskim frazama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Kad pišete, vodite računa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Izbegavajte opšta mesta i “pravničke uvode”</a:t>
            </a:r>
          </a:p>
          <a:p>
            <a:r>
              <a:rPr lang="sr-Latn-RS" dirty="0" smtClean="0"/>
              <a:t>Budite direktni u izražavanju</a:t>
            </a:r>
          </a:p>
          <a:p>
            <a:r>
              <a:rPr lang="sr-Latn-RS" dirty="0" smtClean="0"/>
              <a:t>Jezik nek bude jednostavan i razumljiv, a poruka jasna</a:t>
            </a:r>
          </a:p>
          <a:p>
            <a:r>
              <a:rPr lang="sr-Latn-RS" dirty="0" smtClean="0"/>
              <a:t>Izbegavajte fraze, klišee i simbole</a:t>
            </a:r>
          </a:p>
          <a:p>
            <a:r>
              <a:rPr lang="sr-Latn-RS" dirty="0" smtClean="0"/>
              <a:t>Neka rečenice budu kratke, a termini jasni</a:t>
            </a:r>
          </a:p>
          <a:p>
            <a:r>
              <a:rPr lang="sr-Latn-RS" dirty="0" smtClean="0"/>
              <a:t>Izbegavajte zagrade, latinski i stručni jezik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Nekoliko primera iz medija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“eventualne sumnje u mehanizam nastanka umiranja”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https://www.youtube.com/watch?v=NUfySeKCKeY</a:t>
            </a:r>
            <a:r>
              <a:rPr lang="sr-Latn-RS" dirty="0" smtClean="0"/>
              <a:t> </a:t>
            </a:r>
          </a:p>
          <a:p>
            <a:r>
              <a:rPr lang="sr-Latn-RS" dirty="0" smtClean="0"/>
              <a:t>“moraće sam da inicira” (dobar primer zlata vredi)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https://www.youtube.com/watch?v=AWFdGtFPG9Y</a:t>
            </a:r>
            <a:endParaRPr lang="sr-Latn-RS" dirty="0" smtClean="0"/>
          </a:p>
          <a:p>
            <a:r>
              <a:rPr lang="sr-Latn-RS" dirty="0" smtClean="0"/>
              <a:t>“radi se o novim institutima” (niz primera)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https://www.youtube.com/watch?v=1hUTyKvgmQM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kame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800600"/>
            <a:ext cx="6019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16764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 prekršajnih sudova u Srbiji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 smtClean="0"/>
          </a:p>
          <a:p>
            <a:pPr algn="ctr">
              <a:buFontTx/>
              <a:buChar char="-"/>
            </a:pPr>
            <a:r>
              <a:rPr lang="sr-Latn-RS" dirty="0" smtClean="0"/>
              <a:t>saveti i preporuke za bolju komunikaciju –</a:t>
            </a:r>
          </a:p>
          <a:p>
            <a:pPr algn="ctr"/>
            <a:r>
              <a:rPr lang="sr-Latn-RS" dirty="0" smtClean="0">
                <a:solidFill>
                  <a:srgbClr val="FFC000"/>
                </a:solidFill>
              </a:rPr>
              <a:t>modul 2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C000"/>
                </a:solidFill>
              </a:rPr>
              <a:t>– odnosi sa medijima</a:t>
            </a:r>
            <a:endParaRPr lang="en-GB" dirty="0"/>
          </a:p>
        </p:txBody>
      </p:sp>
      <p:pic>
        <p:nvPicPr>
          <p:cNvPr id="6" name="Picture 5" descr="grb sud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409700" cy="13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63246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Srđan Staletović - Novi Sad, 26. i 27. februar 2015.</a:t>
            </a:r>
            <a:endParaRPr lang="en-GB" sz="1600" dirty="0"/>
          </a:p>
        </p:txBody>
      </p:sp>
      <p:pic>
        <p:nvPicPr>
          <p:cNvPr id="10" name="Picture 9" descr="Alterfac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5105400"/>
            <a:ext cx="1234243" cy="990600"/>
          </a:xfrm>
          <a:prstGeom prst="rect">
            <a:avLst/>
          </a:prstGeom>
        </p:spPr>
      </p:pic>
      <p:pic>
        <p:nvPicPr>
          <p:cNvPr id="11" name="Picture 10" descr="USAID_logoSR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3018014" cy="117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Najčitanije novine u Srbiji 2014.</a:t>
            </a:r>
            <a:endParaRPr lang="en-GB" b="1" dirty="0"/>
          </a:p>
        </p:txBody>
      </p:sp>
      <p:pic>
        <p:nvPicPr>
          <p:cNvPr id="6" name="Content Placeholder 5" descr="Citanost nov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35163"/>
            <a:ext cx="68580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Najgledaniji TV programi u Srbiji</a:t>
            </a:r>
            <a:endParaRPr lang="en-GB" b="1" dirty="0"/>
          </a:p>
        </p:txBody>
      </p:sp>
      <p:pic>
        <p:nvPicPr>
          <p:cNvPr id="4" name="Content Placeholder 3" descr="TV coverage - 2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35163"/>
            <a:ext cx="73151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Najposećeniji sajtovi u Srbiji</a:t>
            </a:r>
            <a:endParaRPr lang="en-GB" b="1" dirty="0"/>
          </a:p>
        </p:txBody>
      </p:sp>
      <p:pic>
        <p:nvPicPr>
          <p:cNvPr id="4" name="Content Placeholder 3" descr="sajto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35163"/>
            <a:ext cx="76199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r-Latn-RS" sz="4100" b="1" dirty="0" smtClean="0"/>
              <a:t>Kako mediji predstavljaju pravosuđe?</a:t>
            </a:r>
            <a:endParaRPr lang="en-GB" sz="4100" b="1" dirty="0"/>
          </a:p>
        </p:txBody>
      </p:sp>
      <p:pic>
        <p:nvPicPr>
          <p:cNvPr id="4" name="Content Placeholder 3" descr="medij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05000"/>
            <a:ext cx="2848901" cy="3124200"/>
          </a:xfrm>
        </p:spPr>
      </p:pic>
      <p:pic>
        <p:nvPicPr>
          <p:cNvPr id="5" name="Picture 4" descr="Medij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200"/>
            <a:ext cx="2438400" cy="2743200"/>
          </a:xfrm>
          <a:prstGeom prst="rect">
            <a:avLst/>
          </a:prstGeom>
        </p:spPr>
      </p:pic>
      <p:pic>
        <p:nvPicPr>
          <p:cNvPr id="6" name="Picture 5" descr="Mediji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00"/>
            <a:ext cx="3505200" cy="2895600"/>
          </a:xfrm>
          <a:prstGeom prst="rect">
            <a:avLst/>
          </a:prstGeom>
        </p:spPr>
      </p:pic>
      <p:pic>
        <p:nvPicPr>
          <p:cNvPr id="7" name="Picture 6" descr="Mediji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1"/>
            <a:ext cx="4038600" cy="2057400"/>
          </a:xfrm>
          <a:prstGeom prst="rect">
            <a:avLst/>
          </a:prstGeom>
        </p:spPr>
      </p:pic>
      <p:pic>
        <p:nvPicPr>
          <p:cNvPr id="8" name="Picture 7" descr="Mediji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5257800"/>
            <a:ext cx="5105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Šta je vest danas?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Nasilje, smrt, katastrofa, afera</a:t>
            </a:r>
          </a:p>
          <a:p>
            <a:r>
              <a:rPr lang="sr-Latn-RS" dirty="0" smtClean="0"/>
              <a:t>Seks, prevare, pronevere</a:t>
            </a:r>
          </a:p>
          <a:p>
            <a:r>
              <a:rPr lang="sr-Latn-RS" dirty="0" smtClean="0"/>
              <a:t>Javni/svečani skupovi, institucije i dešavanja u njima</a:t>
            </a:r>
          </a:p>
          <a:p>
            <a:r>
              <a:rPr lang="sr-Latn-RS" dirty="0" smtClean="0"/>
              <a:t>Sport</a:t>
            </a:r>
          </a:p>
          <a:p>
            <a:r>
              <a:rPr lang="sr-Latn-RS" dirty="0" smtClean="0"/>
              <a:t>Novac</a:t>
            </a:r>
          </a:p>
          <a:p>
            <a:r>
              <a:rPr lang="sr-Latn-RS" dirty="0" smtClean="0"/>
              <a:t>Politika</a:t>
            </a:r>
          </a:p>
          <a:p>
            <a:r>
              <a:rPr lang="sr-Latn-RS" dirty="0" smtClean="0"/>
              <a:t>Kriminal </a:t>
            </a:r>
            <a:endParaRPr lang="en-GB" dirty="0"/>
          </a:p>
        </p:txBody>
      </p:sp>
      <p:pic>
        <p:nvPicPr>
          <p:cNvPr id="4" name="Picture 3" descr="sli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52800"/>
            <a:ext cx="31242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PR i pravosuđe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 smtClean="0"/>
              <a:t>Odnosi s javnošću (PR) neodvojivi su </a:t>
            </a:r>
            <a:r>
              <a:rPr lang="sr-Latn-RS" dirty="0" smtClean="0">
                <a:solidFill>
                  <a:srgbClr val="FF0000"/>
                </a:solidFill>
              </a:rPr>
              <a:t>deo vašeg posla</a:t>
            </a:r>
          </a:p>
          <a:p>
            <a:pPr lvl="0"/>
            <a:r>
              <a:rPr lang="sr-Latn-RS" dirty="0" smtClean="0"/>
              <a:t>Sve što kažete, napišete (čak i kad pošaljete sms) izvan kruga kolega –javno je i </a:t>
            </a:r>
            <a:r>
              <a:rPr lang="sr-Latn-RS" dirty="0" smtClean="0">
                <a:solidFill>
                  <a:srgbClr val="FF0000"/>
                </a:solidFill>
              </a:rPr>
              <a:t>deo je PR-a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sr-Latn-RS" dirty="0" smtClean="0"/>
              <a:t>Ne samo mediji – stranke, kolege, advokati, poznanici..</a:t>
            </a:r>
            <a:endParaRPr lang="en-US" dirty="0" smtClean="0"/>
          </a:p>
          <a:p>
            <a:pPr lvl="0"/>
            <a:r>
              <a:rPr lang="sr-Latn-RS" dirty="0" smtClean="0"/>
              <a:t>Odnosi s javnošću se </a:t>
            </a:r>
            <a:r>
              <a:rPr lang="sr-Latn-RS" dirty="0" smtClean="0">
                <a:solidFill>
                  <a:srgbClr val="FF0000"/>
                </a:solidFill>
              </a:rPr>
              <a:t>dugo grade</a:t>
            </a:r>
            <a:r>
              <a:rPr lang="sr-Latn-RS" dirty="0" smtClean="0"/>
              <a:t> i održavaju, a </a:t>
            </a:r>
            <a:r>
              <a:rPr lang="sr-Latn-RS" dirty="0" smtClean="0">
                <a:solidFill>
                  <a:srgbClr val="FF0000"/>
                </a:solidFill>
              </a:rPr>
              <a:t>brzo narušavaju</a:t>
            </a:r>
          </a:p>
          <a:p>
            <a:pPr lvl="0"/>
            <a:r>
              <a:rPr lang="sr-Latn-RS" dirty="0" smtClean="0">
                <a:solidFill>
                  <a:srgbClr val="FF0000"/>
                </a:solidFill>
              </a:rPr>
              <a:t>Važno</a:t>
            </a:r>
            <a:r>
              <a:rPr lang="sr-Latn-RS" dirty="0" smtClean="0"/>
              <a:t>: dobro utvrditi ko su vaše</a:t>
            </a:r>
          </a:p>
          <a:p>
            <a:pPr lvl="0">
              <a:buNone/>
            </a:pPr>
            <a:r>
              <a:rPr lang="sr-Latn-RS" dirty="0" smtClean="0"/>
              <a:t>javnosti i kako im se treba obratiti:</a:t>
            </a:r>
          </a:p>
          <a:p>
            <a:pPr lvl="0">
              <a:buNone/>
            </a:pPr>
            <a:r>
              <a:rPr lang="sr-Latn-RS" dirty="0" smtClean="0"/>
              <a:t>(jezik, poruke i stavovi)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ek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343400"/>
            <a:ext cx="22098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dirty="0" smtClean="0"/>
              <a:t>Kako izgraditi odnose s medijima?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Budite dostupni i držite se dogovora/rokova</a:t>
            </a:r>
          </a:p>
          <a:p>
            <a:r>
              <a:rPr lang="sr-Latn-RS" dirty="0" smtClean="0"/>
              <a:t>Budite ljubazni i predusretljivi, ali službeni</a:t>
            </a:r>
          </a:p>
          <a:p>
            <a:r>
              <a:rPr lang="sr-Latn-RS" dirty="0" smtClean="0"/>
              <a:t>Ne sklapajte prijateljstva s novinarima</a:t>
            </a:r>
          </a:p>
          <a:p>
            <a:r>
              <a:rPr lang="sr-Latn-RS" dirty="0" smtClean="0"/>
              <a:t>Trudite se da imate kopiju pisane ili svedoka usmene izjave za medije</a:t>
            </a:r>
          </a:p>
          <a:p>
            <a:r>
              <a:rPr lang="sr-Latn-RS" dirty="0" smtClean="0"/>
              <a:t>Uvek imajte spremne primere i tumačenja</a:t>
            </a:r>
          </a:p>
          <a:p>
            <a:r>
              <a:rPr lang="sr-Latn-RS" dirty="0" smtClean="0"/>
              <a:t>Imajte razumevanja za njihove greške i brzinu</a:t>
            </a:r>
          </a:p>
          <a:p>
            <a:r>
              <a:rPr lang="sr-Latn-RS" dirty="0" smtClean="0"/>
              <a:t>Odredite se prema tome jeste li za medije dostupni posle radnog vremena</a:t>
            </a:r>
          </a:p>
          <a:p>
            <a:r>
              <a:rPr lang="sr-Latn-RS" dirty="0" smtClean="0"/>
              <a:t>Nikada ne nagađajte – “</a:t>
            </a:r>
            <a:r>
              <a:rPr lang="sr-Latn-RS" dirty="0" smtClean="0">
                <a:solidFill>
                  <a:srgbClr val="FF0000"/>
                </a:solidFill>
              </a:rPr>
              <a:t>ne znam</a:t>
            </a:r>
            <a:r>
              <a:rPr lang="sr-Latn-RS" dirty="0" smtClean="0"/>
              <a:t>” je legitiman odgovor.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Davanje izjave novinarima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Neka vam o</a:t>
            </a:r>
            <a:r>
              <a:rPr lang="en-GB" dirty="0" err="1" smtClean="0"/>
              <a:t>dgovori</a:t>
            </a:r>
            <a:r>
              <a:rPr lang="en-GB" dirty="0" smtClean="0"/>
              <a:t> </a:t>
            </a:r>
            <a:r>
              <a:rPr lang="sr-Latn-RS" dirty="0" smtClean="0"/>
              <a:t>traju </a:t>
            </a:r>
            <a:r>
              <a:rPr lang="en-GB" dirty="0" err="1" smtClean="0"/>
              <a:t>najviše</a:t>
            </a:r>
            <a:r>
              <a:rPr lang="en-GB" dirty="0" smtClean="0"/>
              <a:t> 15 do 20 </a:t>
            </a:r>
            <a:r>
              <a:rPr lang="en-GB" dirty="0" err="1" smtClean="0"/>
              <a:t>sekundi</a:t>
            </a:r>
            <a:endParaRPr lang="en-GB" dirty="0" smtClean="0"/>
          </a:p>
          <a:p>
            <a:r>
              <a:rPr lang="en-GB" dirty="0" err="1" smtClean="0"/>
              <a:t>Ponavljajte</a:t>
            </a:r>
            <a:r>
              <a:rPr lang="en-GB" dirty="0" smtClean="0"/>
              <a:t> </a:t>
            </a:r>
            <a:r>
              <a:rPr lang="en-GB" dirty="0" err="1" smtClean="0"/>
              <a:t>suštinu</a:t>
            </a:r>
            <a:r>
              <a:rPr lang="en-GB" dirty="0" smtClean="0"/>
              <a:t> </a:t>
            </a:r>
            <a:r>
              <a:rPr lang="en-GB" dirty="0" err="1" smtClean="0"/>
              <a:t>vaše</a:t>
            </a:r>
            <a:r>
              <a:rPr lang="en-GB" dirty="0" smtClean="0"/>
              <a:t> </a:t>
            </a:r>
            <a:r>
              <a:rPr lang="en-GB" dirty="0" err="1" smtClean="0"/>
              <a:t>poruke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biste</a:t>
            </a:r>
            <a:r>
              <a:rPr lang="en-GB" dirty="0" smtClean="0"/>
              <a:t> </a:t>
            </a:r>
            <a:r>
              <a:rPr lang="en-GB" dirty="0" err="1" smtClean="0"/>
              <a:t>povećali</a:t>
            </a:r>
            <a:r>
              <a:rPr lang="en-GB" dirty="0" smtClean="0"/>
              <a:t> </a:t>
            </a:r>
            <a:r>
              <a:rPr lang="en-GB" dirty="0" err="1" smtClean="0"/>
              <a:t>šanse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ona</a:t>
            </a:r>
            <a:r>
              <a:rPr lang="en-GB" dirty="0" smtClean="0"/>
              <a:t> </a:t>
            </a:r>
            <a:r>
              <a:rPr lang="sr-Latn-RS" dirty="0" smtClean="0"/>
              <a:t>bude </a:t>
            </a:r>
            <a:r>
              <a:rPr lang="en-GB" dirty="0" err="1" smtClean="0"/>
              <a:t>glavna</a:t>
            </a:r>
            <a:r>
              <a:rPr lang="en-GB" dirty="0" smtClean="0"/>
              <a:t> </a:t>
            </a:r>
            <a:r>
              <a:rPr lang="en-GB" dirty="0" err="1" smtClean="0"/>
              <a:t>tema</a:t>
            </a:r>
            <a:endParaRPr lang="en-GB" dirty="0" smtClean="0"/>
          </a:p>
          <a:p>
            <a:r>
              <a:rPr lang="en-GB" dirty="0" smtClean="0"/>
              <a:t>Ne</a:t>
            </a:r>
            <a:r>
              <a:rPr lang="sr-Latn-RS" dirty="0" smtClean="0"/>
              <a:t> koristite </a:t>
            </a:r>
            <a:r>
              <a:rPr lang="en-GB" dirty="0" err="1" smtClean="0"/>
              <a:t>fraze</a:t>
            </a:r>
            <a:r>
              <a:rPr lang="en-GB" dirty="0" smtClean="0"/>
              <a:t> </a:t>
            </a:r>
            <a:r>
              <a:rPr lang="sr-Latn-RS" dirty="0" smtClean="0"/>
              <a:t>poput “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sam</a:t>
            </a:r>
            <a:r>
              <a:rPr lang="en-GB" dirty="0" smtClean="0"/>
              <a:t> </a:t>
            </a:r>
            <a:r>
              <a:rPr lang="sr-Latn-RS" dirty="0" smtClean="0"/>
              <a:t>već/</a:t>
            </a:r>
            <a:r>
              <a:rPr lang="en-GB" dirty="0" err="1" smtClean="0"/>
              <a:t>malopre</a:t>
            </a:r>
            <a:r>
              <a:rPr lang="en-GB" dirty="0" smtClean="0"/>
              <a:t> </a:t>
            </a:r>
            <a:r>
              <a:rPr lang="en-GB" dirty="0" err="1" smtClean="0"/>
              <a:t>rekao</a:t>
            </a:r>
            <a:r>
              <a:rPr lang="en-GB" dirty="0" smtClean="0"/>
              <a:t>...</a:t>
            </a:r>
            <a:r>
              <a:rPr lang="sr-Latn-RS" dirty="0" smtClean="0"/>
              <a:t>”</a:t>
            </a:r>
            <a:endParaRPr lang="en-GB" dirty="0" smtClean="0"/>
          </a:p>
          <a:p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govorite</a:t>
            </a:r>
            <a:r>
              <a:rPr lang="en-GB" dirty="0" smtClean="0"/>
              <a:t> </a:t>
            </a:r>
            <a:r>
              <a:rPr lang="sr-Latn-RS" dirty="0" smtClean="0"/>
              <a:t>sa više </a:t>
            </a:r>
            <a:r>
              <a:rPr lang="en-GB" dirty="0" err="1" smtClean="0"/>
              <a:t>novinara</a:t>
            </a:r>
            <a:r>
              <a:rPr lang="en-GB" dirty="0" smtClean="0"/>
              <a:t>, ne</a:t>
            </a:r>
            <a:r>
              <a:rPr lang="sr-Latn-RS" dirty="0" smtClean="0"/>
              <a:t> </a:t>
            </a:r>
            <a:r>
              <a:rPr lang="en-GB" dirty="0" err="1" smtClean="0"/>
              <a:t>oslovljava</a:t>
            </a:r>
            <a:r>
              <a:rPr lang="sr-Latn-RS" dirty="0" smtClean="0"/>
              <a:t>jte ih imenom (</a:t>
            </a:r>
            <a:r>
              <a:rPr lang="en-GB" dirty="0" err="1" smtClean="0"/>
              <a:t>tako</a:t>
            </a:r>
            <a:r>
              <a:rPr lang="sr-Latn-RS" dirty="0" smtClean="0"/>
              <a:t> ćete </a:t>
            </a:r>
            <a:r>
              <a:rPr lang="en-GB" dirty="0" err="1" smtClean="0"/>
              <a:t>onemogućiti</a:t>
            </a:r>
            <a:r>
              <a:rPr lang="en-GB" dirty="0" smtClean="0"/>
              <a:t> </a:t>
            </a:r>
            <a:r>
              <a:rPr lang="en-GB" dirty="0" err="1" smtClean="0"/>
              <a:t>ostale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sr-Latn-RS" dirty="0" smtClean="0"/>
              <a:t>iskoriste izjavu)</a:t>
            </a:r>
            <a:endParaRPr lang="en-GB" dirty="0" smtClean="0"/>
          </a:p>
          <a:p>
            <a:r>
              <a:rPr lang="en-GB" dirty="0" err="1" smtClean="0"/>
              <a:t>Držite</a:t>
            </a:r>
            <a:r>
              <a:rPr lang="en-GB" dirty="0" smtClean="0"/>
              <a:t> </a:t>
            </a:r>
            <a:r>
              <a:rPr lang="en-GB" dirty="0" err="1" smtClean="0"/>
              <a:t>glavu</a:t>
            </a:r>
            <a:r>
              <a:rPr lang="sr-Latn-RS" dirty="0" smtClean="0"/>
              <a:t>/pogled</a:t>
            </a:r>
            <a:r>
              <a:rPr lang="en-GB" dirty="0" smtClean="0"/>
              <a:t> </a:t>
            </a:r>
            <a:r>
              <a:rPr lang="en-GB" dirty="0" err="1" smtClean="0"/>
              <a:t>pognutu</a:t>
            </a:r>
            <a:r>
              <a:rPr lang="en-GB" dirty="0" smtClean="0"/>
              <a:t> </a:t>
            </a:r>
            <a:r>
              <a:rPr lang="en-GB" dirty="0" err="1" smtClean="0"/>
              <a:t>dok</a:t>
            </a:r>
            <a:r>
              <a:rPr lang="en-GB" dirty="0" smtClean="0"/>
              <a:t> </a:t>
            </a:r>
            <a:r>
              <a:rPr lang="en-GB" dirty="0" err="1" smtClean="0"/>
              <a:t>novinar</a:t>
            </a:r>
            <a:r>
              <a:rPr lang="en-GB" dirty="0" smtClean="0"/>
              <a:t> ne </a:t>
            </a:r>
            <a:r>
              <a:rPr lang="en-GB" dirty="0" err="1" smtClean="0"/>
              <a:t>završi</a:t>
            </a:r>
            <a:r>
              <a:rPr lang="sr-Latn-RS" dirty="0" smtClean="0"/>
              <a:t> </a:t>
            </a:r>
            <a:r>
              <a:rPr lang="en-GB" dirty="0" err="1" smtClean="0"/>
              <a:t>pitanje</a:t>
            </a:r>
            <a:endParaRPr lang="sr-Latn-RS" dirty="0" smtClean="0"/>
          </a:p>
          <a:p>
            <a:r>
              <a:rPr lang="sr-Latn-RS" dirty="0" smtClean="0"/>
              <a:t>Gledajte u </a:t>
            </a:r>
            <a:r>
              <a:rPr lang="en-GB" dirty="0" err="1" smtClean="0"/>
              <a:t>novinara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je </a:t>
            </a:r>
            <a:r>
              <a:rPr lang="en-GB" dirty="0" err="1" smtClean="0"/>
              <a:t>postavio</a:t>
            </a:r>
            <a:r>
              <a:rPr lang="en-GB" dirty="0" smtClean="0"/>
              <a:t> </a:t>
            </a:r>
            <a:r>
              <a:rPr lang="en-GB" dirty="0" err="1" smtClean="0"/>
              <a:t>pitanje</a:t>
            </a:r>
            <a:endParaRPr lang="sr-Latn-RS" dirty="0" smtClean="0"/>
          </a:p>
          <a:p>
            <a:r>
              <a:rPr lang="en-GB" dirty="0" err="1" smtClean="0"/>
              <a:t>Usporite</a:t>
            </a:r>
            <a:r>
              <a:rPr lang="sr-Latn-RS" dirty="0" smtClean="0"/>
              <a:t> - n</a:t>
            </a:r>
            <a:r>
              <a:rPr lang="en-GB" dirty="0" err="1" smtClean="0"/>
              <a:t>emojte</a:t>
            </a:r>
            <a:r>
              <a:rPr lang="en-GB" dirty="0" smtClean="0"/>
              <a:t> </a:t>
            </a:r>
            <a:r>
              <a:rPr lang="en-GB" dirty="0" err="1" smtClean="0"/>
              <a:t>dozvoliti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sr-Latn-RS" dirty="0" smtClean="0"/>
              <a:t>izgovorite što ne mislite</a:t>
            </a:r>
          </a:p>
          <a:p>
            <a:r>
              <a:rPr lang="en-GB" dirty="0" err="1" smtClean="0"/>
              <a:t>Držite</a:t>
            </a:r>
            <a:r>
              <a:rPr lang="en-GB" dirty="0" smtClean="0"/>
              <a:t> se </a:t>
            </a:r>
            <a:r>
              <a:rPr lang="en-GB" dirty="0" err="1" smtClean="0"/>
              <a:t>povučeno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mirno</a:t>
            </a:r>
            <a:r>
              <a:rPr lang="en-GB" dirty="0" smtClean="0"/>
              <a:t>, </a:t>
            </a:r>
            <a:r>
              <a:rPr lang="en-GB" dirty="0" err="1" smtClean="0"/>
              <a:t>nezavisno</a:t>
            </a:r>
            <a:r>
              <a:rPr lang="en-GB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toga </a:t>
            </a:r>
            <a:r>
              <a:rPr lang="en-GB" dirty="0" err="1" smtClean="0"/>
              <a:t>koliko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 </a:t>
            </a:r>
            <a:r>
              <a:rPr lang="en-GB" dirty="0" err="1" smtClean="0"/>
              <a:t>intenzivna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400" b="1" dirty="0" smtClean="0"/>
              <a:t>Kako “premostiti” nezgodno pitanje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“Da pogledamo to i iz druge perspektive...”</a:t>
            </a:r>
          </a:p>
          <a:p>
            <a:r>
              <a:rPr lang="sr-Latn-RS" dirty="0" smtClean="0"/>
              <a:t>“Svakako ne smemo izgubiti iz vida i to da...”</a:t>
            </a:r>
          </a:p>
          <a:p>
            <a:r>
              <a:rPr lang="sr-Latn-RS" dirty="0" smtClean="0"/>
              <a:t>“Dobro pitanje, ali je pravo problem u tome...”</a:t>
            </a:r>
          </a:p>
          <a:p>
            <a:r>
              <a:rPr lang="sr-Latn-RS" dirty="0" smtClean="0"/>
              <a:t>“Postoji još jedna važna stvar s tim u vezi...”</a:t>
            </a:r>
          </a:p>
          <a:p>
            <a:r>
              <a:rPr lang="sr-Latn-RS" dirty="0" smtClean="0"/>
              <a:t>“Nije to pravi problem. Pravi problem je...”</a:t>
            </a:r>
          </a:p>
          <a:p>
            <a:r>
              <a:rPr lang="sr-Latn-RS" dirty="0" smtClean="0"/>
              <a:t>“To je popularna teorija, ali stvarnost izgleda ovako...”</a:t>
            </a:r>
          </a:p>
          <a:p>
            <a:r>
              <a:rPr lang="sr-Latn-RS" dirty="0" smtClean="0"/>
              <a:t>“Jeste li se zapitali, ako bismo to ovako posmatrali...”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dirty="0" smtClean="0"/>
              <a:t>Šansa i opasnost novih tehnologija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 smtClean="0"/>
              <a:t>Biti dostupan medijima na mobilni telefon – stvar je vaše odluke</a:t>
            </a:r>
          </a:p>
          <a:p>
            <a:pPr lvl="0"/>
            <a:r>
              <a:rPr lang="sr-Latn-RS" dirty="0" smtClean="0"/>
              <a:t>Dostupni ste ili svima ili nikome – ne birajte medije</a:t>
            </a:r>
          </a:p>
          <a:p>
            <a:pPr lvl="0"/>
            <a:r>
              <a:rPr lang="sr-Latn-RS" dirty="0" smtClean="0"/>
              <a:t>Novinari se služe SMS-om, ali i to je zvanična izjava</a:t>
            </a:r>
          </a:p>
          <a:p>
            <a:pPr lvl="0"/>
            <a:r>
              <a:rPr lang="sr-Latn-RS" dirty="0" smtClean="0"/>
              <a:t>Obratite pažnju na društvene mreže – ako koristite Fejsbuk, Tviter i sl. informacije koje tamo iznosite mogu da posluže medijima</a:t>
            </a:r>
          </a:p>
          <a:p>
            <a:pPr lvl="0"/>
            <a:r>
              <a:rPr lang="sr-Latn-RS" dirty="0" smtClean="0"/>
              <a:t>Izbegavajte da komentarišete posao na forumima i društvenim mrežama osim ukoliko vam to nije strategija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Ili dajete izjavu ili ste izvor za priču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r-Latn-RS" dirty="0" smtClean="0"/>
              <a:t>Ne postoje neformalne izjave medijima</a:t>
            </a:r>
            <a:endParaRPr lang="en-US" dirty="0" smtClean="0"/>
          </a:p>
          <a:p>
            <a:pPr lvl="0"/>
            <a:r>
              <a:rPr lang="sr-Latn-RS" dirty="0" smtClean="0"/>
              <a:t>Mediji imaju prava da vas (ne)navedu kao izvor</a:t>
            </a:r>
            <a:endParaRPr lang="en-US" dirty="0" smtClean="0"/>
          </a:p>
          <a:p>
            <a:pPr lvl="0"/>
            <a:r>
              <a:rPr lang="sr-Latn-RS" dirty="0" smtClean="0"/>
              <a:t>Svaki odgovor na novinarsko pitanje mejlom ima istu težinu kao da ste odgovarali u mikrofon/pred kamerom</a:t>
            </a:r>
          </a:p>
          <a:p>
            <a:pPr lvl="0"/>
            <a:r>
              <a:rPr lang="sr-Latn-RS" dirty="0" smtClean="0"/>
              <a:t>Važno je dam bude jasno ŠTA želite da kažete, pre nego to kažete medijima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sr-Latn-RS" dirty="0" smtClean="0"/>
              <a:t>Primer izjave o radu suda</a:t>
            </a:r>
          </a:p>
          <a:p>
            <a:pPr lvl="0">
              <a:buNone/>
            </a:pPr>
            <a:r>
              <a:rPr lang="en-US" dirty="0" smtClean="0">
                <a:hlinkClick r:id="rId2"/>
              </a:rPr>
              <a:t>https://www.youtube.com/watch?v=-t7bRI46wPg</a:t>
            </a:r>
            <a:endParaRPr lang="sr-Latn-R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pri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343400"/>
            <a:ext cx="257611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1676400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VEŽBA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 smtClean="0"/>
          </a:p>
          <a:p>
            <a:pPr algn="ctr">
              <a:buFontTx/>
              <a:buChar char="-"/>
            </a:pPr>
            <a:r>
              <a:rPr lang="en-US" dirty="0" smtClean="0"/>
              <a:t>I</a:t>
            </a:r>
            <a:r>
              <a:rPr lang="sr-Latn-RS" dirty="0" smtClean="0"/>
              <a:t>znenadni novinarski zahtevi –</a:t>
            </a:r>
          </a:p>
          <a:p>
            <a:pPr algn="ctr">
              <a:buFontTx/>
              <a:buChar char="-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rgbClr val="FFC000"/>
                </a:solidFill>
              </a:rPr>
              <a:t>kako reagovati</a:t>
            </a:r>
            <a:r>
              <a:rPr lang="sr-Latn-RS" dirty="0" smtClean="0"/>
              <a:t>-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Delimo se u dve grupe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 smtClean="0"/>
              <a:t>Grupa 1</a:t>
            </a:r>
            <a:r>
              <a:rPr lang="sr-Latn-RS" dirty="0" smtClean="0"/>
              <a:t> – sluša, gleda, </a:t>
            </a:r>
            <a:r>
              <a:rPr lang="sr-Latn-RS" dirty="0" smtClean="0"/>
              <a:t>beleži </a:t>
            </a:r>
            <a:r>
              <a:rPr lang="sr-Latn-RS" dirty="0" smtClean="0"/>
              <a:t>i ocenjuje</a:t>
            </a:r>
          </a:p>
          <a:p>
            <a:r>
              <a:rPr lang="sr-Latn-RS" u="sng" dirty="0" smtClean="0"/>
              <a:t>Grupa 2</a:t>
            </a:r>
            <a:r>
              <a:rPr lang="sr-Latn-RS" dirty="0" smtClean="0"/>
              <a:t> – dobija zadatak u formi iznenadnog novinarskog zahteva:</a:t>
            </a:r>
          </a:p>
          <a:p>
            <a:pPr>
              <a:buNone/>
            </a:pPr>
            <a:r>
              <a:rPr lang="sr-Latn-RS" dirty="0" smtClean="0"/>
              <a:t>1 – nakon radnog vremena – komentar presude</a:t>
            </a:r>
          </a:p>
          <a:p>
            <a:pPr>
              <a:buNone/>
            </a:pPr>
            <a:r>
              <a:rPr lang="sr-Latn-RS" dirty="0" smtClean="0"/>
              <a:t>2 – stiže SMS od dopisnika RTS-a, traži objašnjenje</a:t>
            </a:r>
          </a:p>
          <a:p>
            <a:pPr>
              <a:buNone/>
            </a:pPr>
            <a:r>
              <a:rPr lang="sr-Latn-RS" dirty="0" smtClean="0"/>
              <a:t>3 – na seminaru, novinar Vas pita za komentar procesa u toku</a:t>
            </a:r>
          </a:p>
          <a:p>
            <a:pPr>
              <a:buNone/>
            </a:pPr>
            <a:r>
              <a:rPr lang="sr-Latn-RS" u="sng" dirty="0" smtClean="0"/>
              <a:t>Vreme </a:t>
            </a:r>
            <a:r>
              <a:rPr lang="sr-Latn-RS" dirty="0" smtClean="0"/>
              <a:t>– 10 minuta priprema + 10 minuta vežba + 10 minuta diskusija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Izjava je dobra, ako se pamti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https://www.youtube.com/watch?v=nWLCW_yWDKE</a:t>
            </a:r>
            <a:endParaRPr lang="sr-Latn-R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jebi 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19400"/>
            <a:ext cx="5029200" cy="309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Imidž sudija u javnosti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Kako vas vidi javnost – sredina u kojoj radite?</a:t>
            </a:r>
            <a:endParaRPr lang="en-GB" dirty="0"/>
          </a:p>
        </p:txBody>
      </p:sp>
      <p:pic>
        <p:nvPicPr>
          <p:cNvPr id="5" name="Picture 4" descr="sudij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029200"/>
            <a:ext cx="1887794" cy="1524000"/>
          </a:xfrm>
          <a:prstGeom prst="rect">
            <a:avLst/>
          </a:prstGeom>
        </p:spPr>
      </p:pic>
      <p:pic>
        <p:nvPicPr>
          <p:cNvPr id="6" name="Picture 5" descr="sudij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1905000" cy="1958139"/>
          </a:xfrm>
          <a:prstGeom prst="rect">
            <a:avLst/>
          </a:prstGeom>
        </p:spPr>
      </p:pic>
      <p:pic>
        <p:nvPicPr>
          <p:cNvPr id="7" name="Picture 6" descr="sudij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19600"/>
            <a:ext cx="4438650" cy="2219325"/>
          </a:xfrm>
          <a:prstGeom prst="rect">
            <a:avLst/>
          </a:prstGeom>
        </p:spPr>
      </p:pic>
      <p:pic>
        <p:nvPicPr>
          <p:cNvPr id="8" name="Picture 7" descr="sudij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62200"/>
            <a:ext cx="2743200" cy="2552700"/>
          </a:xfrm>
          <a:prstGeom prst="rect">
            <a:avLst/>
          </a:prstGeom>
        </p:spPr>
      </p:pic>
      <p:pic>
        <p:nvPicPr>
          <p:cNvPr id="9" name="Picture 8" descr="sudije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029200"/>
            <a:ext cx="2136454" cy="1676400"/>
          </a:xfrm>
          <a:prstGeom prst="rect">
            <a:avLst/>
          </a:prstGeom>
        </p:spPr>
      </p:pic>
      <p:pic>
        <p:nvPicPr>
          <p:cNvPr id="10" name="Picture 9" descr="sudije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2438400"/>
            <a:ext cx="3160148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Kako vas vide mediji?</a:t>
            </a:r>
            <a:endParaRPr lang="en-GB" b="1" dirty="0"/>
          </a:p>
        </p:txBody>
      </p:sp>
      <p:pic>
        <p:nvPicPr>
          <p:cNvPr id="4" name="Content Placeholder 3" descr="in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532" y="1935163"/>
            <a:ext cx="619093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Odgovori urednika i novinara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/>
              <a:t>(Anketa: 3 urednika, 6 novinara, 3 PR stručnjaka, 2 analitičara medija)</a:t>
            </a:r>
          </a:p>
          <a:p>
            <a:pPr algn="ctr">
              <a:buNone/>
            </a:pPr>
            <a:r>
              <a:rPr lang="sr-Latn-RS" sz="2000" dirty="0" smtClean="0">
                <a:solidFill>
                  <a:srgbClr val="FF0000"/>
                </a:solidFill>
              </a:rPr>
              <a:t>Kakva je uloga prekršajnog sudije?</a:t>
            </a:r>
          </a:p>
          <a:p>
            <a:r>
              <a:rPr lang="sr-Latn-RS" sz="2000" dirty="0" smtClean="0"/>
              <a:t>“sreće se sa svakakvima – mora da bude pribran i odgovoran”</a:t>
            </a:r>
          </a:p>
          <a:p>
            <a:r>
              <a:rPr lang="sr-Latn-RS" sz="2000" dirty="0" smtClean="0"/>
              <a:t>“nema preteranu moć, stalno se poziva na Zakon”</a:t>
            </a:r>
          </a:p>
          <a:p>
            <a:r>
              <a:rPr lang="sr-Latn-RS" sz="2000" dirty="0" smtClean="0"/>
              <a:t>“ne rade posao efikasno jer su zatrpani predmetima, stalno se odlaže...”</a:t>
            </a:r>
          </a:p>
          <a:p>
            <a:r>
              <a:rPr lang="sr-Latn-RS" sz="2000" dirty="0" smtClean="0"/>
              <a:t>“korupcija je glavna bolest društva, teško da oni mogu s tom bolešću”</a:t>
            </a:r>
          </a:p>
          <a:p>
            <a:r>
              <a:rPr lang="sr-Latn-RS" sz="2000" dirty="0" smtClean="0"/>
              <a:t>“uživaju u moći da mi kaznu podele na rate...pa još nosim uplatnicu svaki put u sud kao dokaz. Ako je to sud, onda nam se ne piše dobro”</a:t>
            </a:r>
          </a:p>
          <a:p>
            <a:r>
              <a:rPr lang="sr-Latn-RS" sz="2000" dirty="0" smtClean="0"/>
              <a:t>“prekršajci samo viču i ne daju ti da odgovoriš na pitanje. Njihova uloga je da te zastraše”</a:t>
            </a:r>
          </a:p>
          <a:p>
            <a:r>
              <a:rPr lang="sr-Latn-RS" sz="2000" dirty="0" smtClean="0"/>
              <a:t>“ne znam koja je uloga...oni uvek igraju uloge dobar/loš policajac”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Odgovori urednika i novinara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RS" sz="2000" dirty="0" smtClean="0">
                <a:solidFill>
                  <a:srgbClr val="FF0000"/>
                </a:solidFill>
              </a:rPr>
              <a:t>On/ona je sudija prekršajnog suda – koje su vam prve asocijacije?</a:t>
            </a:r>
          </a:p>
          <a:p>
            <a:r>
              <a:rPr lang="sr-Latn-RS" sz="2400" dirty="0" smtClean="0"/>
              <a:t>“</a:t>
            </a:r>
            <a:r>
              <a:rPr lang="en-US" sz="2400" dirty="0" smtClean="0"/>
              <a:t>Ne </a:t>
            </a:r>
            <a:r>
              <a:rPr lang="sr-Latn-RS" sz="2400" dirty="0" smtClean="0"/>
              <a:t>postoji jedinstvena slika u javnosti...uglavnom ih povezujem sa saobraćajnim prekršajima i mandatnim kaznama”</a:t>
            </a:r>
          </a:p>
          <a:p>
            <a:r>
              <a:rPr lang="sr-Latn-RS" sz="2400" dirty="0" smtClean="0"/>
              <a:t>“Stariji, sedi gospodin ili starija gospođa, sivo odelo...”</a:t>
            </a:r>
          </a:p>
          <a:p>
            <a:r>
              <a:rPr lang="sr-Latn-RS" sz="2400" dirty="0" smtClean="0"/>
              <a:t>“Kad govore, razumeš svaku treću i zvuče kao da čitaju iz pravničkih knjiga”</a:t>
            </a:r>
          </a:p>
          <a:p>
            <a:r>
              <a:rPr lang="sr-Latn-RS" sz="2400" dirty="0" smtClean="0"/>
              <a:t>“Marginalizovana profesija u senci policije”</a:t>
            </a:r>
          </a:p>
          <a:p>
            <a:r>
              <a:rPr lang="sr-Latn-RS" sz="2400" dirty="0" smtClean="0"/>
              <a:t>“Nisu baš vidljivi u javnosti i asociraju me na činovnike”</a:t>
            </a:r>
          </a:p>
          <a:p>
            <a:r>
              <a:rPr lang="sr-Latn-RS" dirty="0" smtClean="0"/>
              <a:t>“Da Karleuša ne napravi prekršaj, ne bih ni znao da postoje”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Uobičajen medijski nastup (1.18)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https://www.youtube.com/watch?v=WCJudpWJMfI</a:t>
            </a: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Publika – kome govorimo?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 smtClean="0"/>
              <a:t>Pre nego bilo šta kažete u javnosti, jasno se zapitajte – </a:t>
            </a:r>
            <a:r>
              <a:rPr lang="sr-Latn-RS" dirty="0" smtClean="0">
                <a:solidFill>
                  <a:srgbClr val="FF0000"/>
                </a:solidFill>
              </a:rPr>
              <a:t>kome tačno govorim</a:t>
            </a:r>
            <a:r>
              <a:rPr lang="sr-Latn-RS" dirty="0" smtClean="0"/>
              <a:t>?</a:t>
            </a:r>
          </a:p>
          <a:p>
            <a:pPr lvl="0"/>
            <a:r>
              <a:rPr lang="sr-Latn-RS" dirty="0" smtClean="0"/>
              <a:t>opšta javnost (građani, svi)</a:t>
            </a:r>
            <a:endParaRPr lang="en-US" dirty="0" smtClean="0"/>
          </a:p>
          <a:p>
            <a:pPr lvl="0"/>
            <a:r>
              <a:rPr lang="sr-Latn-RS" dirty="0" smtClean="0"/>
              <a:t>profesionalna javnost (kolege, druge sudije, profesori)</a:t>
            </a:r>
            <a:endParaRPr lang="en-US" dirty="0" smtClean="0"/>
          </a:p>
          <a:p>
            <a:pPr lvl="0"/>
            <a:r>
              <a:rPr lang="sr-Latn-RS" dirty="0" smtClean="0"/>
              <a:t>mediji</a:t>
            </a:r>
            <a:endParaRPr lang="en-US" dirty="0" smtClean="0"/>
          </a:p>
          <a:p>
            <a:pPr lvl="0"/>
            <a:r>
              <a:rPr lang="sr-Latn-RS" dirty="0" smtClean="0"/>
              <a:t>i</a:t>
            </a:r>
            <a:r>
              <a:rPr lang="en-GB" dirty="0" err="1" smtClean="0"/>
              <a:t>nternet</a:t>
            </a:r>
            <a:r>
              <a:rPr lang="en-GB" dirty="0" smtClean="0"/>
              <a:t> (</a:t>
            </a:r>
            <a:r>
              <a:rPr lang="sr-Latn-RS" dirty="0" smtClean="0"/>
              <a:t>društvene mreže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sr-Latn-RS" dirty="0" smtClean="0"/>
              <a:t>posebna/zainteresovana javnost</a:t>
            </a:r>
            <a:endParaRPr lang="en-GB" dirty="0"/>
          </a:p>
        </p:txBody>
      </p:sp>
      <p:pic>
        <p:nvPicPr>
          <p:cNvPr id="4" name="Picture 3" descr="pub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10000"/>
            <a:ext cx="358139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Reč-dve o publici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GB" dirty="0"/>
          </a:p>
        </p:txBody>
      </p:sp>
      <p:pic>
        <p:nvPicPr>
          <p:cNvPr id="5" name="Picture 4" descr="nepism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7000"/>
            <a:ext cx="650748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# nezainteresovana # sklona skandalima # nekritička # neupućena </a:t>
            </a:r>
          </a:p>
          <a:p>
            <a:r>
              <a:rPr lang="sr-Latn-RS" b="1" dirty="0" smtClean="0"/>
              <a:t># navijačka # raznovrsna...</a:t>
            </a:r>
            <a:endParaRPr lang="sr-Latn-R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1228</Words>
  <Application>Microsoft Office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PR prekršajnih sudova u Srbiji</vt:lpstr>
      <vt:lpstr>PR i pravosuđe</vt:lpstr>
      <vt:lpstr>Imidž sudija u javnosti</vt:lpstr>
      <vt:lpstr>Kako vas vide mediji?</vt:lpstr>
      <vt:lpstr>Odgovori urednika i novinara</vt:lpstr>
      <vt:lpstr>Odgovori urednika i novinara</vt:lpstr>
      <vt:lpstr>Uobičajen medijski nastup (1.18)</vt:lpstr>
      <vt:lpstr>Publika – kome govorimo?</vt:lpstr>
      <vt:lpstr>Reč-dve o publici</vt:lpstr>
      <vt:lpstr>Poruke – šta i kako reći?</vt:lpstr>
      <vt:lpstr>Pre nego napravite poruku razmislite:</vt:lpstr>
      <vt:lpstr>Kad pišete, vodite računa</vt:lpstr>
      <vt:lpstr>Nekoliko primera iz medija</vt:lpstr>
      <vt:lpstr>PR prekršajnih sudova u Srbiji</vt:lpstr>
      <vt:lpstr>Najčitanije novine u Srbiji 2014.</vt:lpstr>
      <vt:lpstr>Najgledaniji TV programi u Srbiji</vt:lpstr>
      <vt:lpstr>Najposećeniji sajtovi u Srbiji</vt:lpstr>
      <vt:lpstr>Kako mediji predstavljaju pravosuđe?</vt:lpstr>
      <vt:lpstr>Šta je vest danas?</vt:lpstr>
      <vt:lpstr>Kako izgraditi odnose s medijima?</vt:lpstr>
      <vt:lpstr>Davanje izjave novinarima</vt:lpstr>
      <vt:lpstr>Kako “premostiti” nezgodno pitanje</vt:lpstr>
      <vt:lpstr>Šansa i opasnost novih tehnologija</vt:lpstr>
      <vt:lpstr>Ili dajete izjavu ili ste izvor za priču</vt:lpstr>
      <vt:lpstr>VEŽBA</vt:lpstr>
      <vt:lpstr>Delimo se u dve grupe</vt:lpstr>
      <vt:lpstr>Izjava je dobra, ako se pamti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Srdjan</dc:creator>
  <cp:lastModifiedBy>Srdjan</cp:lastModifiedBy>
  <cp:revision>81</cp:revision>
  <dcterms:created xsi:type="dcterms:W3CDTF">2015-01-18T10:37:49Z</dcterms:created>
  <dcterms:modified xsi:type="dcterms:W3CDTF">2015-02-25T21:04:03Z</dcterms:modified>
</cp:coreProperties>
</file>